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384" r:id="rId3"/>
    <p:sldId id="276" r:id="rId4"/>
    <p:sldId id="279" r:id="rId5"/>
    <p:sldId id="280" r:id="rId6"/>
    <p:sldId id="282" r:id="rId7"/>
    <p:sldId id="283" r:id="rId8"/>
    <p:sldId id="284" r:id="rId9"/>
    <p:sldId id="330" r:id="rId10"/>
    <p:sldId id="331" r:id="rId11"/>
    <p:sldId id="332" r:id="rId12"/>
    <p:sldId id="334" r:id="rId13"/>
    <p:sldId id="303" r:id="rId14"/>
    <p:sldId id="290" r:id="rId15"/>
    <p:sldId id="291" r:id="rId16"/>
    <p:sldId id="359" r:id="rId17"/>
    <p:sldId id="360" r:id="rId18"/>
    <p:sldId id="361" r:id="rId19"/>
    <p:sldId id="385" r:id="rId20"/>
    <p:sldId id="295" r:id="rId21"/>
    <p:sldId id="382" r:id="rId22"/>
    <p:sldId id="451" r:id="rId23"/>
    <p:sldId id="457" r:id="rId24"/>
    <p:sldId id="396" r:id="rId25"/>
    <p:sldId id="447" r:id="rId26"/>
    <p:sldId id="394" r:id="rId27"/>
    <p:sldId id="448" r:id="rId28"/>
    <p:sldId id="449" r:id="rId29"/>
    <p:sldId id="327" r:id="rId30"/>
    <p:sldId id="315" r:id="rId31"/>
    <p:sldId id="390" r:id="rId32"/>
    <p:sldId id="443" r:id="rId33"/>
    <p:sldId id="444" r:id="rId34"/>
    <p:sldId id="391" r:id="rId35"/>
    <p:sldId id="445" r:id="rId36"/>
    <p:sldId id="446" r:id="rId37"/>
    <p:sldId id="399" r:id="rId38"/>
    <p:sldId id="471" r:id="rId39"/>
    <p:sldId id="429" r:id="rId40"/>
    <p:sldId id="401" r:id="rId41"/>
    <p:sldId id="402" r:id="rId42"/>
    <p:sldId id="450" r:id="rId43"/>
    <p:sldId id="335" r:id="rId44"/>
    <p:sldId id="403" r:id="rId45"/>
    <p:sldId id="467" r:id="rId46"/>
    <p:sldId id="468" r:id="rId47"/>
    <p:sldId id="469" r:id="rId48"/>
    <p:sldId id="465" r:id="rId49"/>
    <p:sldId id="460" r:id="rId50"/>
    <p:sldId id="464" r:id="rId51"/>
    <p:sldId id="466" r:id="rId52"/>
    <p:sldId id="43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DE1"/>
    <a:srgbClr val="4457FF"/>
    <a:srgbClr val="0067AC"/>
    <a:srgbClr val="708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75" d="100"/>
          <a:sy n="75" d="100"/>
        </p:scale>
        <p:origin x="-896" y="-80"/>
      </p:cViewPr>
      <p:guideLst>
        <p:guide orient="horz" pos="2160"/>
        <p:guide pos="2880"/>
      </p:guideLst>
    </p:cSldViewPr>
  </p:slideViewPr>
  <p:notesTextViewPr>
    <p:cViewPr>
      <p:scale>
        <a:sx n="75" d="100"/>
        <a:sy n="75" d="100"/>
      </p:scale>
      <p:origin x="0" y="0"/>
    </p:cViewPr>
  </p:notesTextViewPr>
  <p:sorterViewPr>
    <p:cViewPr>
      <p:scale>
        <a:sx n="66" d="100"/>
        <a:sy n="66" d="100"/>
      </p:scale>
      <p:origin x="0" y="16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a:t>Des Moines Annual Precipitation (inches)</a:t>
            </a:r>
          </a:p>
        </c:rich>
      </c:tx>
      <c:layout>
        <c:manualLayout>
          <c:xMode val="edge"/>
          <c:yMode val="edge"/>
          <c:x val="0.130555555555556"/>
          <c:y val="0.0231481481481481"/>
        </c:manualLayout>
      </c:layout>
      <c:overlay val="0"/>
      <c:spPr>
        <a:noFill/>
        <a:ln w="25400">
          <a:noFill/>
        </a:ln>
      </c:spPr>
    </c:title>
    <c:autoTitleDeleted val="0"/>
    <c:plotArea>
      <c:layout>
        <c:manualLayout>
          <c:layoutTarget val="inner"/>
          <c:xMode val="edge"/>
          <c:yMode val="edge"/>
          <c:x val="0.0888888888888889"/>
          <c:y val="0.342592592592593"/>
          <c:w val="0.880555555555555"/>
          <c:h val="0.486111111111111"/>
        </c:manualLayout>
      </c:layout>
      <c:lineChart>
        <c:grouping val="standard"/>
        <c:varyColors val="0"/>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dispRSqr val="0"/>
            <c:dispEq val="0"/>
          </c:trendline>
          <c:trendline>
            <c:spPr>
              <a:ln w="25400"/>
            </c:spPr>
            <c:trendlineType val="linear"/>
            <c:dispRSqr val="0"/>
            <c:dispEq val="0"/>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mooth val="0"/>
        </c:ser>
        <c:dLbls>
          <c:showLegendKey val="0"/>
          <c:showVal val="0"/>
          <c:showCatName val="0"/>
          <c:showSerName val="0"/>
          <c:showPercent val="0"/>
          <c:showBubbleSize val="0"/>
        </c:dLbls>
        <c:marker val="1"/>
        <c:smooth val="0"/>
        <c:axId val="572377432"/>
        <c:axId val="571704440"/>
      </c:lineChart>
      <c:catAx>
        <c:axId val="572377432"/>
        <c:scaling>
          <c:orientation val="minMax"/>
        </c:scaling>
        <c:delete val="0"/>
        <c:axPos val="b"/>
        <c:numFmt formatCode="General" sourceLinked="1"/>
        <c:majorTickMark val="in"/>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71704440"/>
        <c:crosses val="autoZero"/>
        <c:auto val="0"/>
        <c:lblAlgn val="ctr"/>
        <c:lblOffset val="100"/>
        <c:tickLblSkip val="20"/>
        <c:tickMarkSkip val="10"/>
        <c:noMultiLvlLbl val="0"/>
      </c:catAx>
      <c:valAx>
        <c:axId val="571704440"/>
        <c:scaling>
          <c:orientation val="minMax"/>
        </c:scaling>
        <c:delete val="0"/>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72377432"/>
        <c:crosses val="autoZero"/>
        <c:crossBetween val="between"/>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sz="4000" dirty="0"/>
              <a:t>Des Moines Annual Precipitation (inches)</a:t>
            </a:r>
          </a:p>
        </c:rich>
      </c:tx>
      <c:layout>
        <c:manualLayout>
          <c:xMode val="edge"/>
          <c:yMode val="edge"/>
          <c:x val="0.147222222222222"/>
          <c:y val="0.00102431886279701"/>
        </c:manualLayout>
      </c:layout>
      <c:overlay val="0"/>
      <c:spPr>
        <a:noFill/>
        <a:ln w="25400">
          <a:noFill/>
        </a:ln>
      </c:spPr>
    </c:title>
    <c:autoTitleDeleted val="0"/>
    <c:plotArea>
      <c:layout>
        <c:manualLayout>
          <c:layoutTarget val="inner"/>
          <c:xMode val="edge"/>
          <c:yMode val="edge"/>
          <c:x val="0.0875"/>
          <c:y val="0.349229844610132"/>
          <c:w val="0.880555555555555"/>
          <c:h val="0.486111111111111"/>
        </c:manualLayout>
      </c:layout>
      <c:lineChart>
        <c:grouping val="standard"/>
        <c:varyColors val="0"/>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dispRSqr val="0"/>
            <c:dispEq val="0"/>
          </c:trendline>
          <c:trendline>
            <c:spPr>
              <a:ln w="25400"/>
            </c:spPr>
            <c:trendlineType val="linear"/>
            <c:dispRSqr val="0"/>
            <c:dispEq val="0"/>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mooth val="0"/>
        </c:ser>
        <c:dLbls>
          <c:showLegendKey val="0"/>
          <c:showVal val="0"/>
          <c:showCatName val="0"/>
          <c:showSerName val="0"/>
          <c:showPercent val="0"/>
          <c:showBubbleSize val="0"/>
        </c:dLbls>
        <c:marker val="1"/>
        <c:smooth val="0"/>
        <c:axId val="572206072"/>
        <c:axId val="572223816"/>
      </c:lineChart>
      <c:catAx>
        <c:axId val="572206072"/>
        <c:scaling>
          <c:orientation val="minMax"/>
        </c:scaling>
        <c:delete val="0"/>
        <c:axPos val="b"/>
        <c:numFmt formatCode="General" sourceLinked="1"/>
        <c:majorTickMark val="in"/>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72223816"/>
        <c:crosses val="autoZero"/>
        <c:auto val="0"/>
        <c:lblAlgn val="ctr"/>
        <c:lblOffset val="100"/>
        <c:tickLblSkip val="20"/>
        <c:tickMarkSkip val="10"/>
        <c:noMultiLvlLbl val="0"/>
      </c:catAx>
      <c:valAx>
        <c:axId val="572223816"/>
        <c:scaling>
          <c:orientation val="minMax"/>
        </c:scaling>
        <c:delete val="0"/>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72206072"/>
        <c:crosses val="autoZero"/>
        <c:crossBetween val="between"/>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image" Target="../media/image22.png"/><Relationship Id="rId2"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0.13333</cdr:x>
      <cdr:y>0.68732</cdr:y>
    </cdr:from>
    <cdr:to>
      <cdr:x>0.20556</cdr:x>
      <cdr:y>0.75811</cdr:y>
    </cdr:to>
    <cdr:sp macro="" textlink="">
      <cdr:nvSpPr>
        <cdr:cNvPr id="2" name="TextBox 1"/>
        <cdr:cNvSpPr txBox="1"/>
      </cdr:nvSpPr>
      <cdr:spPr>
        <a:xfrm xmlns:a="http://schemas.openxmlformats.org/drawingml/2006/main">
          <a:off x="1219200" y="3945466"/>
          <a:ext cx="660400" cy="406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smtClean="0">
              <a:solidFill>
                <a:srgbClr val="FF0000"/>
              </a:solidFill>
            </a:rPr>
            <a:t>31.9</a:t>
          </a:r>
          <a:endParaRPr lang="en-US" sz="2000" b="1" dirty="0">
            <a:solidFill>
              <a:srgbClr val="FF0000"/>
            </a:solidFill>
          </a:endParaRPr>
        </a:p>
      </cdr:txBody>
    </cdr:sp>
  </cdr:relSizeAnchor>
  <cdr:relSizeAnchor xmlns:cdr="http://schemas.openxmlformats.org/drawingml/2006/chartDrawing">
    <cdr:from>
      <cdr:x>0.87072</cdr:x>
      <cdr:y>0.69027</cdr:y>
    </cdr:from>
    <cdr:to>
      <cdr:x>0.93381</cdr:x>
      <cdr:y>0.76991</cdr:y>
    </cdr:to>
    <cdr:sp macro="" textlink="">
      <cdr:nvSpPr>
        <cdr:cNvPr id="3" name="TextBox 2"/>
        <cdr:cNvSpPr txBox="1"/>
      </cdr:nvSpPr>
      <cdr:spPr>
        <a:xfrm xmlns:a="http://schemas.openxmlformats.org/drawingml/2006/main">
          <a:off x="7961870" y="3962401"/>
          <a:ext cx="576892" cy="45719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33.8</a:t>
          </a:r>
          <a:endParaRPr lang="en-US" sz="2000" b="1" dirty="0">
            <a:solidFill>
              <a:srgbClr val="FF0000"/>
            </a:solidFill>
          </a:endParaRPr>
        </a:p>
      </cdr:txBody>
    </cdr:sp>
  </cdr:relSizeAnchor>
  <cdr:relSizeAnchor xmlns:cdr="http://schemas.openxmlformats.org/drawingml/2006/chartDrawing">
    <cdr:from>
      <cdr:x>0.4</cdr:x>
      <cdr:y>0.67552</cdr:y>
    </cdr:from>
    <cdr:to>
      <cdr:x>0.5</cdr:x>
      <cdr:y>0.83481</cdr:y>
    </cdr:to>
    <cdr:sp macro="" textlink="">
      <cdr:nvSpPr>
        <cdr:cNvPr id="4" name="TextBox 3"/>
        <cdr:cNvSpPr txBox="1"/>
      </cdr:nvSpPr>
      <cdr:spPr>
        <a:xfrm xmlns:a="http://schemas.openxmlformats.org/drawingml/2006/main">
          <a:off x="3657600" y="387773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b="1" dirty="0" smtClean="0">
              <a:solidFill>
                <a:srgbClr val="FF0000"/>
              </a:solidFill>
            </a:rPr>
            <a:t>6% Increase</a:t>
          </a:r>
          <a:endParaRPr lang="en-US" sz="2800" b="1" dirty="0">
            <a:solidFill>
              <a:srgbClr val="FF0000"/>
            </a:solidFill>
          </a:endParaRPr>
        </a:p>
      </cdr:txBody>
    </cdr:sp>
  </cdr:relSizeAnchor>
  <cdr:relSizeAnchor xmlns:cdr="http://schemas.openxmlformats.org/drawingml/2006/chartDrawing">
    <cdr:from>
      <cdr:x>0.08194</cdr:x>
      <cdr:y>0.3833</cdr:y>
    </cdr:from>
    <cdr:to>
      <cdr:x>0.55972</cdr:x>
      <cdr:y>0.52046</cdr:y>
    </cdr:to>
    <cdr:sp macro="" textlink="">
      <cdr:nvSpPr>
        <cdr:cNvPr id="5" name="Oval 4"/>
        <cdr:cNvSpPr/>
      </cdr:nvSpPr>
      <cdr:spPr>
        <a:xfrm xmlns:a="http://schemas.openxmlformats.org/drawingml/2006/main">
          <a:off x="749259" y="2200275"/>
          <a:ext cx="4368821" cy="7874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0.5752</cdr:x>
      <cdr:y>0.36283</cdr:y>
    </cdr:from>
    <cdr:to>
      <cdr:x>0.99409</cdr:x>
      <cdr:y>0.53319</cdr:y>
    </cdr:to>
    <cdr:sp macro="" textlink="">
      <cdr:nvSpPr>
        <cdr:cNvPr id="6" name="Oval 5"/>
        <cdr:cNvSpPr/>
      </cdr:nvSpPr>
      <cdr:spPr>
        <a:xfrm xmlns:a="http://schemas.openxmlformats.org/drawingml/2006/main">
          <a:off x="5259616" y="2082801"/>
          <a:ext cx="3830381" cy="9779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0.30139</cdr:x>
      <cdr:y>0.3934</cdr:y>
    </cdr:from>
    <cdr:to>
      <cdr:x>0.40139</cdr:x>
      <cdr:y>0.55269</cdr:y>
    </cdr:to>
    <cdr:sp macro="" textlink="">
      <cdr:nvSpPr>
        <cdr:cNvPr id="7" name="TextBox 6"/>
        <cdr:cNvSpPr txBox="1"/>
      </cdr:nvSpPr>
      <cdr:spPr>
        <a:xfrm xmlns:a="http://schemas.openxmlformats.org/drawingml/2006/main">
          <a:off x="2755900" y="2258254"/>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7</a:t>
          </a:r>
          <a:endParaRPr lang="en-US" sz="2000" b="1" dirty="0">
            <a:solidFill>
              <a:srgbClr val="FF0000"/>
            </a:solidFill>
          </a:endParaRPr>
        </a:p>
      </cdr:txBody>
    </cdr:sp>
  </cdr:relSizeAnchor>
  <cdr:relSizeAnchor xmlns:cdr="http://schemas.openxmlformats.org/drawingml/2006/chartDrawing">
    <cdr:from>
      <cdr:x>0.75694</cdr:x>
      <cdr:y>0.3833</cdr:y>
    </cdr:from>
    <cdr:to>
      <cdr:x>0.85694</cdr:x>
      <cdr:y>0.54259</cdr:y>
    </cdr:to>
    <cdr:sp macro="" textlink="">
      <cdr:nvSpPr>
        <cdr:cNvPr id="8" name="TextBox 7"/>
        <cdr:cNvSpPr txBox="1"/>
      </cdr:nvSpPr>
      <cdr:spPr>
        <a:xfrm xmlns:a="http://schemas.openxmlformats.org/drawingml/2006/main">
          <a:off x="6921500" y="220027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10</a:t>
          </a:r>
          <a:endParaRPr lang="en-US" sz="2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2/10/12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extLst>
      <p:ext uri="{BB962C8B-B14F-4D97-AF65-F5344CB8AC3E}">
        <p14:creationId xmlns:p14="http://schemas.microsoft.com/office/powerpoint/2010/main" val="190969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29</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30</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31</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47</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48</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49</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50</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3</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7</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8</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15</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16</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18</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2/10/12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extLst>
      <p:ext uri="{BB962C8B-B14F-4D97-AF65-F5344CB8AC3E}">
        <p14:creationId xmlns:p14="http://schemas.microsoft.com/office/powerpoint/2010/main" val="3669818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2/10/12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2/10/12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2/10/12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p:blipFill>
          <a:blip r:embed="rId2"/>
          <a:stretch>
            <a:fillRect/>
          </a:stretch>
        </p:blipFill>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2/10/12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3"/>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2/10/12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extLst>
      <p:ext uri="{BB962C8B-B14F-4D97-AF65-F5344CB8AC3E}">
        <p14:creationId xmlns:p14="http://schemas.microsoft.com/office/powerpoint/2010/main" val="31784134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2/10/12</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2"/>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4" r:id="rId9"/>
    <p:sldLayoutId id="2147483665" r:id="rId10"/>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24.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 Id="rId3"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limate.engineering.iastate.edu/" TargetMode="External"/><Relationship Id="rId3" Type="http://schemas.openxmlformats.org/officeDocument/2006/relationships/hyperlink" Target="http://www.iowafloodcenter.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subTitle" idx="1"/>
          </p:nvPr>
        </p:nvSpPr>
        <p:spPr>
          <a:xfrm>
            <a:off x="1262519" y="4059767"/>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6" name="Text Box 4"/>
          <p:cNvSpPr txBox="1">
            <a:spLocks noChangeArrowheads="1"/>
          </p:cNvSpPr>
          <p:nvPr/>
        </p:nvSpPr>
        <p:spPr bwMode="auto">
          <a:xfrm>
            <a:off x="3481031" y="5943599"/>
            <a:ext cx="2019829" cy="738664"/>
          </a:xfrm>
          <a:prstGeom prst="rect">
            <a:avLst/>
          </a:prstGeom>
          <a:noFill/>
          <a:ln w="12700">
            <a:noFill/>
            <a:miter lim="800000"/>
            <a:headEnd/>
            <a:tailEnd/>
          </a:ln>
        </p:spPr>
        <p:txBody>
          <a:bodyPr wrap="none">
            <a:prstTxWarp prst="textNoShape">
              <a:avLst/>
            </a:prstTxWarp>
            <a:spAutoFit/>
          </a:bodyPr>
          <a:lstStyle/>
          <a:p>
            <a:pPr algn="ctr"/>
            <a:r>
              <a:rPr lang="en-US" sz="1400" b="1" dirty="0" smtClean="0">
                <a:solidFill>
                  <a:schemeClr val="bg1"/>
                </a:solidFill>
              </a:rPr>
              <a:t>Luther College Luncheon </a:t>
            </a:r>
            <a:endParaRPr lang="en-US" sz="1400" dirty="0">
              <a:solidFill>
                <a:schemeClr val="bg1"/>
              </a:solidFill>
            </a:endParaRPr>
          </a:p>
          <a:p>
            <a:pPr algn="ctr"/>
            <a:r>
              <a:rPr lang="en-US" sz="1400" dirty="0" smtClean="0">
                <a:solidFill>
                  <a:schemeClr val="bg1"/>
                </a:solidFill>
              </a:rPr>
              <a:t>Winsor Heights</a:t>
            </a:r>
          </a:p>
          <a:p>
            <a:pPr algn="ctr"/>
            <a:r>
              <a:rPr lang="en-US" sz="1400" smtClean="0">
                <a:solidFill>
                  <a:schemeClr val="bg1"/>
                </a:solidFill>
              </a:rPr>
              <a:t>10 February </a:t>
            </a:r>
            <a:r>
              <a:rPr lang="en-US" sz="1400" dirty="0" smtClean="0">
                <a:solidFill>
                  <a:schemeClr val="bg1"/>
                </a:solidFill>
              </a:rPr>
              <a:t>2012</a:t>
            </a:r>
            <a:endParaRPr lang="en-US" sz="1400" dirty="0">
              <a:solidFill>
                <a:schemeClr val="bg1"/>
              </a:solidFill>
            </a:endParaRPr>
          </a:p>
        </p:txBody>
      </p:sp>
      <p:sp>
        <p:nvSpPr>
          <p:cNvPr id="7" name="Rectangle 2"/>
          <p:cNvSpPr>
            <a:spLocks noGrp="1" noChangeArrowheads="1"/>
          </p:cNvSpPr>
          <p:nvPr>
            <p:ph type="ctrTitle"/>
          </p:nvPr>
        </p:nvSpPr>
        <p:spPr>
          <a:xfrm>
            <a:off x="0" y="2218267"/>
            <a:ext cx="9144000" cy="1371600"/>
          </a:xfrm>
          <a:effectLst>
            <a:outerShdw blurRad="50800" dist="25399" dir="16200000" algn="ctr" rotWithShape="0">
              <a:srgbClr val="FFFFFF">
                <a:alpha val="75000"/>
              </a:srgbClr>
            </a:outerShdw>
          </a:effectLst>
        </p:spPr>
        <p:txBody>
          <a:bodyPr>
            <a:noAutofit/>
          </a:bodyPr>
          <a:lstStyle/>
          <a:p>
            <a:pPr>
              <a:defRPr/>
            </a:pPr>
            <a:r>
              <a:rPr lang="en-US" sz="4000" smtClean="0">
                <a:solidFill>
                  <a:schemeClr val="bg1"/>
                </a:solidFill>
              </a:rPr>
              <a:t>Responding to</a:t>
            </a:r>
            <a:r>
              <a:rPr lang="en-US" sz="4000" smtClean="0">
                <a:solidFill>
                  <a:schemeClr val="bg1"/>
                </a:solidFill>
              </a:rPr>
              <a:t> </a:t>
            </a:r>
            <a:r>
              <a:rPr lang="en-US" sz="4000" dirty="0">
                <a:solidFill>
                  <a:schemeClr val="bg1"/>
                </a:solidFill>
              </a:rPr>
              <a:t>Climate Change:</a:t>
            </a:r>
            <a:r>
              <a:rPr lang="en-US" sz="4800" dirty="0">
                <a:solidFill>
                  <a:schemeClr val="bg1"/>
                </a:solidFill>
              </a:rPr>
              <a:t/>
            </a:r>
            <a:br>
              <a:rPr lang="en-US" sz="4800" dirty="0">
                <a:solidFill>
                  <a:schemeClr val="bg1"/>
                </a:solidFill>
              </a:rPr>
            </a:br>
            <a:r>
              <a:rPr lang="en-US" sz="3200" dirty="0">
                <a:solidFill>
                  <a:schemeClr val="bg1"/>
                </a:solidFill>
              </a:rPr>
              <a:t>Avoiding the Unmanageable, Managing the Unavoidable </a:t>
            </a:r>
            <a:endParaRPr lang="en-US" sz="3200" b="1" dirty="0" smtClean="0">
              <a:latin typeface="Times New Roman" pitchFamily="-112"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
        <p:nvSpPr>
          <p:cNvPr id="2" name="TextBox 1"/>
          <p:cNvSpPr txBox="1"/>
          <p:nvPr/>
        </p:nvSpPr>
        <p:spPr>
          <a:xfrm>
            <a:off x="0" y="6586434"/>
            <a:ext cx="3711999" cy="276999"/>
          </a:xfrm>
          <a:prstGeom prst="rect">
            <a:avLst/>
          </a:prstGeom>
          <a:noFill/>
        </p:spPr>
        <p:txBody>
          <a:bodyPr wrap="none" rtlCol="0">
            <a:spAutoFit/>
          </a:bodyPr>
          <a:lstStyle/>
          <a:p>
            <a:r>
              <a:rPr lang="en-US" sz="1200" dirty="0" smtClean="0"/>
              <a:t>Jerry </a:t>
            </a:r>
            <a:r>
              <a:rPr lang="en-US" sz="1200" dirty="0" err="1" smtClean="0"/>
              <a:t>Meehl</a:t>
            </a:r>
            <a:r>
              <a:rPr lang="en-US" sz="1200" dirty="0" smtClean="0"/>
              <a:t>, National Center for Atmospheric Research</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003426" y="2740866"/>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3318180"/>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143000"/>
            <a:ext cx="7772400" cy="1143000"/>
          </a:xfrm>
        </p:spPr>
        <p:txBody>
          <a:bodyPr/>
          <a:lstStyle/>
          <a:p>
            <a:pPr>
              <a:defRPr/>
            </a:pPr>
            <a:r>
              <a:rPr lang="en-US" b="1">
                <a:solidFill>
                  <a:srgbClr val="212189"/>
                </a:solidFill>
                <a:latin typeface="Arial" pitchFamily="-112" charset="0"/>
              </a:rPr>
              <a:t>Outline</a:t>
            </a:r>
            <a:endParaRPr lang="en-US">
              <a:solidFill>
                <a:srgbClr val="212189"/>
              </a:solidFill>
            </a:endParaRPr>
          </a:p>
        </p:txBody>
      </p:sp>
      <p:sp>
        <p:nvSpPr>
          <p:cNvPr id="19459" name="Rectangle 3"/>
          <p:cNvSpPr>
            <a:spLocks noGrp="1" noChangeArrowheads="1"/>
          </p:cNvSpPr>
          <p:nvPr>
            <p:ph type="body" idx="1"/>
          </p:nvPr>
        </p:nvSpPr>
        <p:spPr>
          <a:xfrm>
            <a:off x="2353733" y="1515533"/>
            <a:ext cx="6593417" cy="5071534"/>
          </a:xfrm>
        </p:spPr>
        <p:txBody>
          <a:bodyPr>
            <a:normAutofit/>
          </a:bodyPr>
          <a:lstStyle/>
          <a:p>
            <a:pPr>
              <a:lnSpc>
                <a:spcPct val="90000"/>
              </a:lnSpc>
              <a:buFont typeface="Wingdings" charset="2"/>
              <a:buChar char=""/>
              <a:defRPr/>
            </a:pPr>
            <a:r>
              <a:rPr lang="en-US" sz="2800" dirty="0" smtClean="0">
                <a:solidFill>
                  <a:srgbClr val="2A3F9C"/>
                </a:solidFill>
                <a:latin typeface="Arial" charset="0"/>
              </a:rPr>
              <a:t>Observed global changes in carbon dioxide and temperature</a:t>
            </a:r>
          </a:p>
          <a:p>
            <a:pPr>
              <a:lnSpc>
                <a:spcPct val="90000"/>
              </a:lnSpc>
              <a:buFont typeface="Wingdings" charset="2"/>
              <a:buChar char=""/>
              <a:defRPr/>
            </a:pPr>
            <a:r>
              <a:rPr lang="en-US" sz="2800" dirty="0" smtClean="0">
                <a:solidFill>
                  <a:srgbClr val="2A3F9C"/>
                </a:solidFill>
                <a:latin typeface="Arial" charset="0"/>
              </a:rPr>
              <a:t>Projected future changes in global and US temperatures and precipitation</a:t>
            </a:r>
          </a:p>
          <a:p>
            <a:pPr>
              <a:lnSpc>
                <a:spcPct val="90000"/>
              </a:lnSpc>
              <a:buFont typeface="Wingdings" charset="2"/>
              <a:buChar char=""/>
              <a:defRPr/>
            </a:pPr>
            <a:r>
              <a:rPr lang="en-US" dirty="0" smtClean="0">
                <a:solidFill>
                  <a:srgbClr val="2A3F9C"/>
                </a:solidFill>
                <a:latin typeface="Arial" charset="0"/>
              </a:rPr>
              <a:t>Adaptation already is happening</a:t>
            </a:r>
            <a:endParaRPr lang="en-US" sz="2800" dirty="0" smtClean="0">
              <a:solidFill>
                <a:srgbClr val="2A3F9C"/>
              </a:solidFill>
              <a:latin typeface="Arial" charset="0"/>
            </a:endParaRPr>
          </a:p>
          <a:p>
            <a:pPr>
              <a:lnSpc>
                <a:spcPct val="90000"/>
              </a:lnSpc>
              <a:buFont typeface="Wingdings" charset="2"/>
              <a:buChar char=""/>
              <a:defRPr/>
            </a:pPr>
            <a:r>
              <a:rPr lang="en-US" sz="2800" dirty="0" smtClean="0">
                <a:solidFill>
                  <a:srgbClr val="2A3F9C"/>
                </a:solidFill>
                <a:latin typeface="Arial" charset="0"/>
              </a:rPr>
              <a:t>Mitigation </a:t>
            </a:r>
            <a:r>
              <a:rPr lang="en-US" dirty="0" smtClean="0">
                <a:solidFill>
                  <a:srgbClr val="2A3F9C"/>
                </a:solidFill>
                <a:latin typeface="Arial" charset="0"/>
              </a:rPr>
              <a:t>must be a priority</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tewideExtremeHeat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6" y="2103140"/>
            <a:ext cx="9109444" cy="4758267"/>
          </a:xfrm>
          <a:prstGeom prst="rect">
            <a:avLst/>
          </a:prstGeom>
        </p:spPr>
      </p:pic>
      <p:sp>
        <p:nvSpPr>
          <p:cNvPr id="5"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
        <p:nvSpPr>
          <p:cNvPr id="9" name="TextBox 3"/>
          <p:cNvSpPr txBox="1">
            <a:spLocks noChangeArrowheads="1"/>
          </p:cNvSpPr>
          <p:nvPr/>
        </p:nvSpPr>
        <p:spPr bwMode="auto">
          <a:xfrm>
            <a:off x="209550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10" name="TextBox 3"/>
          <p:cNvSpPr txBox="1">
            <a:spLocks noChangeArrowheads="1"/>
          </p:cNvSpPr>
          <p:nvPr/>
        </p:nvSpPr>
        <p:spPr bwMode="auto">
          <a:xfrm>
            <a:off x="440690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3" name="TextBox 3"/>
          <p:cNvSpPr txBox="1">
            <a:spLocks noChangeArrowheads="1"/>
          </p:cNvSpPr>
          <p:nvPr/>
        </p:nvSpPr>
        <p:spPr bwMode="auto">
          <a:xfrm>
            <a:off x="7696200" y="5498442"/>
            <a:ext cx="1016000" cy="369332"/>
          </a:xfrm>
          <a:prstGeom prst="rect">
            <a:avLst/>
          </a:prstGeom>
          <a:solidFill>
            <a:schemeClr val="bg1"/>
          </a:solidFill>
          <a:ln w="9525">
            <a:noFill/>
            <a:miter lim="800000"/>
            <a:headEnd/>
            <a:tailEnd/>
          </a:ln>
        </p:spPr>
        <p:txBody>
          <a:bodyPr wrap="square">
            <a:prstTxWarp prst="textNoShape">
              <a:avLst/>
            </a:prstTxWarp>
            <a:spAutoFit/>
          </a:bodyPr>
          <a:lstStyle/>
          <a:p>
            <a:r>
              <a:rPr lang="en-US" dirty="0" smtClean="0"/>
              <a:t>2011</a:t>
            </a:r>
            <a:r>
              <a:rPr lang="en-US" sz="1800" dirty="0" smtClean="0"/>
              <a:t>:  </a:t>
            </a:r>
            <a:r>
              <a:rPr lang="en-US" dirty="0" smtClean="0"/>
              <a:t>0</a:t>
            </a:r>
            <a:endParaRPr lang="en-US" sz="1800" dirty="0"/>
          </a:p>
        </p:txBody>
      </p:sp>
    </p:spTree>
    <p:extLst>
      <p:ext uri="{BB962C8B-B14F-4D97-AF65-F5344CB8AC3E}">
        <p14:creationId xmlns:p14="http://schemas.microsoft.com/office/powerpoint/2010/main" val="2084109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tewideExtremeHeat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6" y="2103140"/>
            <a:ext cx="9109444" cy="4758267"/>
          </a:xfrm>
          <a:prstGeom prst="rect">
            <a:avLst/>
          </a:prstGeom>
        </p:spPr>
      </p:pic>
      <p:sp>
        <p:nvSpPr>
          <p:cNvPr id="5"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
        <p:nvSpPr>
          <p:cNvPr id="9" name="TextBox 3"/>
          <p:cNvSpPr txBox="1">
            <a:spLocks noChangeArrowheads="1"/>
          </p:cNvSpPr>
          <p:nvPr/>
        </p:nvSpPr>
        <p:spPr bwMode="auto">
          <a:xfrm>
            <a:off x="209550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10" name="TextBox 3"/>
          <p:cNvSpPr txBox="1">
            <a:spLocks noChangeArrowheads="1"/>
          </p:cNvSpPr>
          <p:nvPr/>
        </p:nvSpPr>
        <p:spPr bwMode="auto">
          <a:xfrm>
            <a:off x="440690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1" name="TextBox 11"/>
          <p:cNvSpPr txBox="1">
            <a:spLocks noChangeArrowheads="1"/>
          </p:cNvSpPr>
          <p:nvPr/>
        </p:nvSpPr>
        <p:spPr bwMode="auto">
          <a:xfrm>
            <a:off x="4902200" y="4118969"/>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23 </a:t>
            </a:r>
            <a:r>
              <a:rPr lang="en-US" sz="1800" dirty="0"/>
              <a:t>years</a:t>
            </a:r>
          </a:p>
        </p:txBody>
      </p:sp>
      <p:sp>
        <p:nvSpPr>
          <p:cNvPr id="12" name="Left Brace 9"/>
          <p:cNvSpPr>
            <a:spLocks/>
          </p:cNvSpPr>
          <p:nvPr/>
        </p:nvSpPr>
        <p:spPr bwMode="auto">
          <a:xfrm rot="5400000">
            <a:off x="6305550" y="3078627"/>
            <a:ext cx="762000" cy="40513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3" name="TextBox 3"/>
          <p:cNvSpPr txBox="1">
            <a:spLocks noChangeArrowheads="1"/>
          </p:cNvSpPr>
          <p:nvPr/>
        </p:nvSpPr>
        <p:spPr bwMode="auto">
          <a:xfrm>
            <a:off x="7696200" y="5498442"/>
            <a:ext cx="1016000" cy="369332"/>
          </a:xfrm>
          <a:prstGeom prst="rect">
            <a:avLst/>
          </a:prstGeom>
          <a:solidFill>
            <a:schemeClr val="bg1"/>
          </a:solidFill>
          <a:ln w="9525">
            <a:noFill/>
            <a:miter lim="800000"/>
            <a:headEnd/>
            <a:tailEnd/>
          </a:ln>
        </p:spPr>
        <p:txBody>
          <a:bodyPr wrap="square">
            <a:prstTxWarp prst="textNoShape">
              <a:avLst/>
            </a:prstTxWarp>
            <a:spAutoFit/>
          </a:bodyPr>
          <a:lstStyle/>
          <a:p>
            <a:r>
              <a:rPr lang="en-US" dirty="0" smtClean="0"/>
              <a:t>2011</a:t>
            </a:r>
            <a:r>
              <a:rPr lang="en-US" sz="1800" dirty="0" smtClean="0"/>
              <a:t>:  </a:t>
            </a:r>
            <a:r>
              <a:rPr lang="en-US" dirty="0" smtClean="0"/>
              <a:t>0</a:t>
            </a:r>
            <a:endParaRPr lang="en-US" sz="1800" dirty="0"/>
          </a:p>
        </p:txBody>
      </p:sp>
    </p:spTree>
    <p:extLst>
      <p:ext uri="{BB962C8B-B14F-4D97-AF65-F5344CB8AC3E}">
        <p14:creationId xmlns:p14="http://schemas.microsoft.com/office/powerpoint/2010/main" val="38333915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1180"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1181"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1182"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1183"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7161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extLst>
      <p:ext uri="{BB962C8B-B14F-4D97-AF65-F5344CB8AC3E}">
        <p14:creationId xmlns:p14="http://schemas.microsoft.com/office/powerpoint/2010/main" val="35312694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5234319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3" name="TextBox 5"/>
          <p:cNvSpPr txBox="1">
            <a:spLocks noChangeArrowheads="1"/>
          </p:cNvSpPr>
          <p:nvPr/>
        </p:nvSpPr>
        <p:spPr bwMode="auto">
          <a:xfrm>
            <a:off x="6529735" y="3006447"/>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8 years</a:t>
            </a:r>
          </a:p>
        </p:txBody>
      </p:sp>
      <p:sp>
        <p:nvSpPr>
          <p:cNvPr id="14"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3057153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sp>
        <p:nvSpPr>
          <p:cNvPr id="12"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spTree>
    <p:extLst>
      <p:ext uri="{BB962C8B-B14F-4D97-AF65-F5344CB8AC3E}">
        <p14:creationId xmlns:p14="http://schemas.microsoft.com/office/powerpoint/2010/main" val="12598374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sp>
        <p:nvSpPr>
          <p:cNvPr id="5"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cxnSp>
        <p:nvCxnSpPr>
          <p:cNvPr id="10" name="Straight Connector 9"/>
          <p:cNvCxnSpPr/>
          <p:nvPr/>
        </p:nvCxnSpPr>
        <p:spPr>
          <a:xfrm flipH="1" flipV="1">
            <a:off x="4762500" y="2731532"/>
            <a:ext cx="12700" cy="32281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746340" y="2832100"/>
            <a:ext cx="301660" cy="369332"/>
          </a:xfrm>
          <a:prstGeom prst="rect">
            <a:avLst/>
          </a:prstGeom>
          <a:noFill/>
        </p:spPr>
        <p:txBody>
          <a:bodyPr wrap="none" rtlCol="0">
            <a:spAutoFit/>
          </a:bodyPr>
          <a:lstStyle/>
          <a:p>
            <a:r>
              <a:rPr lang="en-US" b="1" dirty="0">
                <a:solidFill>
                  <a:srgbClr val="FF0000"/>
                </a:solidFill>
              </a:rPr>
              <a:t>0</a:t>
            </a:r>
          </a:p>
        </p:txBody>
      </p:sp>
      <p:sp>
        <p:nvSpPr>
          <p:cNvPr id="13" name="TextBox 12"/>
          <p:cNvSpPr txBox="1"/>
          <p:nvPr/>
        </p:nvSpPr>
        <p:spPr>
          <a:xfrm>
            <a:off x="2541379" y="2177534"/>
            <a:ext cx="4806950" cy="369332"/>
          </a:xfrm>
          <a:prstGeom prst="rect">
            <a:avLst/>
          </a:prstGeom>
          <a:noFill/>
        </p:spPr>
        <p:txBody>
          <a:bodyPr wrap="none" rtlCol="0">
            <a:spAutoFit/>
          </a:bodyPr>
          <a:lstStyle/>
          <a:p>
            <a:r>
              <a:rPr lang="en-US" b="1" dirty="0" smtClean="0">
                <a:solidFill>
                  <a:srgbClr val="FF0000"/>
                </a:solidFill>
              </a:rPr>
              <a:t>Number of Years with More than 8 Occurrences</a:t>
            </a:r>
            <a:endParaRPr lang="en-US" b="1" dirty="0">
              <a:solidFill>
                <a:srgbClr val="FF0000"/>
              </a:solidFill>
            </a:endParaRPr>
          </a:p>
        </p:txBody>
      </p:sp>
      <p:sp>
        <p:nvSpPr>
          <p:cNvPr id="15" name="TextBox 14"/>
          <p:cNvSpPr txBox="1"/>
          <p:nvPr/>
        </p:nvSpPr>
        <p:spPr>
          <a:xfrm>
            <a:off x="6546815" y="2844800"/>
            <a:ext cx="301660" cy="369332"/>
          </a:xfrm>
          <a:prstGeom prst="rect">
            <a:avLst/>
          </a:prstGeom>
          <a:noFill/>
        </p:spPr>
        <p:txBody>
          <a:bodyPr wrap="none" rtlCol="0">
            <a:spAutoFit/>
          </a:bodyPr>
          <a:lstStyle/>
          <a:p>
            <a:r>
              <a:rPr lang="en-US" b="1" dirty="0">
                <a:solidFill>
                  <a:srgbClr val="FF0000"/>
                </a:solidFill>
              </a:rPr>
              <a:t>9</a:t>
            </a:r>
          </a:p>
        </p:txBody>
      </p:sp>
    </p:spTree>
    <p:extLst>
      <p:ext uri="{BB962C8B-B14F-4D97-AF65-F5344CB8AC3E}">
        <p14:creationId xmlns:p14="http://schemas.microsoft.com/office/powerpoint/2010/main" val="10048663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6231467" y="2929467"/>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0" y="1117600"/>
          <a:ext cx="9144000" cy="574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18642146">
            <a:off x="8849884" y="3540974"/>
            <a:ext cx="91096" cy="65868"/>
          </a:xfrm>
          <a:prstGeom prst="rect">
            <a:avLst/>
          </a:prstGeom>
          <a:solidFill>
            <a:srgbClr val="708F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61870" y="3129633"/>
            <a:ext cx="774571" cy="246221"/>
          </a:xfrm>
          <a:prstGeom prst="rect">
            <a:avLst/>
          </a:prstGeom>
          <a:noFill/>
        </p:spPr>
        <p:txBody>
          <a:bodyPr wrap="none" rtlCol="0">
            <a:spAutoFit/>
          </a:bodyPr>
          <a:lstStyle/>
          <a:p>
            <a:r>
              <a:rPr lang="en-US" sz="1000" dirty="0" smtClean="0">
                <a:solidFill>
                  <a:srgbClr val="708F24"/>
                </a:solidFill>
              </a:rPr>
              <a:t>2010 so far</a:t>
            </a:r>
            <a:endParaRPr lang="en-US" sz="1000" dirty="0">
              <a:solidFill>
                <a:srgbClr val="708F24"/>
              </a:solidFill>
            </a:endParaRPr>
          </a:p>
        </p:txBody>
      </p:sp>
      <p:cxnSp>
        <p:nvCxnSpPr>
          <p:cNvPr id="9" name="Straight Arrow Connector 8"/>
          <p:cNvCxnSpPr/>
          <p:nvPr/>
        </p:nvCxnSpPr>
        <p:spPr>
          <a:xfrm>
            <a:off x="8636000" y="3317875"/>
            <a:ext cx="204763" cy="20002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V="1">
            <a:off x="738718" y="4531783"/>
            <a:ext cx="577851" cy="416985"/>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8401831" y="4590269"/>
            <a:ext cx="673101" cy="204764"/>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36136" y="2406247"/>
            <a:ext cx="7399863" cy="523220"/>
          </a:xfrm>
          <a:prstGeom prst="rect">
            <a:avLst/>
          </a:prstGeom>
          <a:noFill/>
        </p:spPr>
        <p:txBody>
          <a:bodyPr wrap="square" rtlCol="0">
            <a:spAutoFit/>
          </a:bodyPr>
          <a:lstStyle/>
          <a:p>
            <a:r>
              <a:rPr lang="en-US" sz="2800" b="1" dirty="0" smtClean="0">
                <a:solidFill>
                  <a:srgbClr val="FF0000"/>
                </a:solidFill>
              </a:rPr>
              <a:t>Years with more than 40 inches:  43% Increase</a:t>
            </a:r>
            <a:endParaRPr lang="en-US" sz="28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Moine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300"/>
            <a:ext cx="9144000" cy="5727700"/>
          </a:xfrm>
          <a:prstGeom prst="rect">
            <a:avLst/>
          </a:prstGeom>
        </p:spPr>
      </p:pic>
      <p:sp>
        <p:nvSpPr>
          <p:cNvPr id="6" name="TextBox 5"/>
          <p:cNvSpPr txBox="1"/>
          <p:nvPr/>
        </p:nvSpPr>
        <p:spPr>
          <a:xfrm>
            <a:off x="1894593" y="5583517"/>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cxnSp>
        <p:nvCxnSpPr>
          <p:cNvPr id="7" name="Straight Arrow Connector 6"/>
          <p:cNvCxnSpPr/>
          <p:nvPr/>
        </p:nvCxnSpPr>
        <p:spPr>
          <a:xfrm flipH="1" flipV="1">
            <a:off x="750449" y="4851401"/>
            <a:ext cx="1144144" cy="9446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69916" y="5583517"/>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cxnSp>
        <p:nvCxnSpPr>
          <p:cNvPr id="9" name="Straight Arrow Connector 8"/>
          <p:cNvCxnSpPr/>
          <p:nvPr/>
        </p:nvCxnSpPr>
        <p:spPr>
          <a:xfrm flipV="1">
            <a:off x="8160775" y="4381501"/>
            <a:ext cx="492160" cy="1202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80468" y="5583517"/>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spTree>
    <p:extLst>
      <p:ext uri="{BB962C8B-B14F-4D97-AF65-F5344CB8AC3E}">
        <p14:creationId xmlns:p14="http://schemas.microsoft.com/office/powerpoint/2010/main" val="6740844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Moine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300"/>
            <a:ext cx="9144000" cy="5727700"/>
          </a:xfrm>
          <a:prstGeom prst="rect">
            <a:avLst/>
          </a:prstGeom>
        </p:spPr>
      </p:pic>
      <p:cxnSp>
        <p:nvCxnSpPr>
          <p:cNvPr id="3" name="Straight Connector 2"/>
          <p:cNvCxnSpPr/>
          <p:nvPr/>
        </p:nvCxnSpPr>
        <p:spPr>
          <a:xfrm flipH="1" flipV="1">
            <a:off x="4660900" y="2844800"/>
            <a:ext cx="12700" cy="31149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94593" y="5583517"/>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cxnSp>
        <p:nvCxnSpPr>
          <p:cNvPr id="7" name="Straight Arrow Connector 6"/>
          <p:cNvCxnSpPr/>
          <p:nvPr/>
        </p:nvCxnSpPr>
        <p:spPr>
          <a:xfrm flipH="1" flipV="1">
            <a:off x="750449" y="4851401"/>
            <a:ext cx="1144144" cy="9446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69916" y="5583517"/>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cxnSp>
        <p:nvCxnSpPr>
          <p:cNvPr id="9" name="Straight Arrow Connector 8"/>
          <p:cNvCxnSpPr/>
          <p:nvPr/>
        </p:nvCxnSpPr>
        <p:spPr>
          <a:xfrm flipV="1">
            <a:off x="8160775" y="4381501"/>
            <a:ext cx="492160" cy="1202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80468" y="5583517"/>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sp>
        <p:nvSpPr>
          <p:cNvPr id="16" name="TextBox 15"/>
          <p:cNvSpPr txBox="1"/>
          <p:nvPr/>
        </p:nvSpPr>
        <p:spPr>
          <a:xfrm>
            <a:off x="3098800" y="2857500"/>
            <a:ext cx="301660" cy="369332"/>
          </a:xfrm>
          <a:prstGeom prst="rect">
            <a:avLst/>
          </a:prstGeom>
          <a:noFill/>
        </p:spPr>
        <p:txBody>
          <a:bodyPr wrap="none" rtlCol="0">
            <a:spAutoFit/>
          </a:bodyPr>
          <a:lstStyle/>
          <a:p>
            <a:r>
              <a:rPr lang="en-US" b="1" dirty="0">
                <a:solidFill>
                  <a:srgbClr val="FF0000"/>
                </a:solidFill>
              </a:rPr>
              <a:t>2</a:t>
            </a:r>
          </a:p>
        </p:txBody>
      </p:sp>
      <p:sp>
        <p:nvSpPr>
          <p:cNvPr id="17" name="TextBox 16"/>
          <p:cNvSpPr txBox="1"/>
          <p:nvPr/>
        </p:nvSpPr>
        <p:spPr>
          <a:xfrm>
            <a:off x="5676900" y="2858532"/>
            <a:ext cx="301660" cy="369332"/>
          </a:xfrm>
          <a:prstGeom prst="rect">
            <a:avLst/>
          </a:prstGeom>
          <a:noFill/>
        </p:spPr>
        <p:txBody>
          <a:bodyPr wrap="none" rtlCol="0">
            <a:spAutoFit/>
          </a:bodyPr>
          <a:lstStyle/>
          <a:p>
            <a:r>
              <a:rPr lang="en-US" b="1" dirty="0" smtClean="0">
                <a:solidFill>
                  <a:srgbClr val="FF0000"/>
                </a:solidFill>
              </a:rPr>
              <a:t>7</a:t>
            </a:r>
            <a:endParaRPr lang="en-US" b="1" dirty="0">
              <a:solidFill>
                <a:srgbClr val="FF0000"/>
              </a:solidFill>
            </a:endParaRPr>
          </a:p>
        </p:txBody>
      </p:sp>
      <p:sp>
        <p:nvSpPr>
          <p:cNvPr id="12" name="TextBox 11"/>
          <p:cNvSpPr txBox="1"/>
          <p:nvPr/>
        </p:nvSpPr>
        <p:spPr>
          <a:xfrm>
            <a:off x="2541379" y="2177534"/>
            <a:ext cx="4806950" cy="369332"/>
          </a:xfrm>
          <a:prstGeom prst="rect">
            <a:avLst/>
          </a:prstGeom>
          <a:noFill/>
        </p:spPr>
        <p:txBody>
          <a:bodyPr wrap="none" rtlCol="0">
            <a:spAutoFit/>
          </a:bodyPr>
          <a:lstStyle/>
          <a:p>
            <a:r>
              <a:rPr lang="en-US" b="1" dirty="0" smtClean="0">
                <a:solidFill>
                  <a:srgbClr val="FF0000"/>
                </a:solidFill>
              </a:rPr>
              <a:t>Number of Years with More than 8 Occurrences</a:t>
            </a:r>
            <a:endParaRPr lang="en-US" b="1" dirty="0">
              <a:solidFill>
                <a:srgbClr val="FF0000"/>
              </a:solidFill>
            </a:endParaRPr>
          </a:p>
        </p:txBody>
      </p:sp>
    </p:spTree>
    <p:extLst>
      <p:ext uri="{BB962C8B-B14F-4D97-AF65-F5344CB8AC3E}">
        <p14:creationId xmlns:p14="http://schemas.microsoft.com/office/powerpoint/2010/main" val="20636397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lly2.jpg"/>
          <p:cNvPicPr>
            <a:picLocks noChangeAspect="1"/>
          </p:cNvPicPr>
          <p:nvPr/>
        </p:nvPicPr>
        <p:blipFill>
          <a:blip r:embed="rId2"/>
          <a:stretch>
            <a:fillRect/>
          </a:stretch>
        </p:blipFill>
        <p:spPr>
          <a:xfrm>
            <a:off x="-1" y="1143000"/>
            <a:ext cx="9144001" cy="5727700"/>
          </a:xfrm>
          <a:prstGeom prst="rect">
            <a:avLst/>
          </a:prstGeom>
        </p:spPr>
      </p:pic>
      <p:sp>
        <p:nvSpPr>
          <p:cNvPr id="3" name="TextBox 2"/>
          <p:cNvSpPr txBox="1"/>
          <p:nvPr/>
        </p:nvSpPr>
        <p:spPr>
          <a:xfrm>
            <a:off x="-1" y="6488668"/>
            <a:ext cx="2286001" cy="307777"/>
          </a:xfrm>
          <a:prstGeom prst="rect">
            <a:avLst/>
          </a:prstGeom>
          <a:solidFill>
            <a:srgbClr val="FFFFFF"/>
          </a:solidFill>
        </p:spPr>
        <p:txBody>
          <a:bodyPr wrap="square" rtlCol="0">
            <a:spAutoFit/>
          </a:bodyPr>
          <a:lstStyle/>
          <a:p>
            <a:r>
              <a:rPr lang="en-US" sz="1400" dirty="0" smtClean="0"/>
              <a:t>Photo courtesy of RM Cruse</a:t>
            </a:r>
            <a:endParaRPr lang="en-US" sz="1400" dirty="0"/>
          </a:p>
        </p:txBody>
      </p:sp>
    </p:spTree>
    <p:extLst>
      <p:ext uri="{BB962C8B-B14F-4D97-AF65-F5344CB8AC3E}">
        <p14:creationId xmlns:p14="http://schemas.microsoft.com/office/powerpoint/2010/main" val="9080436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 name="Content Placeholder 5" descr="Slide13.gif"/>
          <p:cNvPicPr>
            <a:picLocks noGrp="1" noChangeAspect="1"/>
          </p:cNvPicPr>
          <p:nvPr>
            <p:ph idx="1"/>
          </p:nvPr>
        </p:nvPicPr>
        <p:blipFill>
          <a:blip r:embed="rId2"/>
          <a:srcRect l="-20833" r="-20833"/>
          <a:stretch>
            <a:fillRect/>
          </a:stretch>
        </p:blipFill>
        <p:spPr>
          <a:xfrm>
            <a:off x="-1981200" y="0"/>
            <a:ext cx="13030200" cy="6858000"/>
          </a:xfrm>
        </p:spPr>
      </p:pic>
    </p:spTree>
    <p:extLst>
      <p:ext uri="{BB962C8B-B14F-4D97-AF65-F5344CB8AC3E}">
        <p14:creationId xmlns:p14="http://schemas.microsoft.com/office/powerpoint/2010/main" val="326011460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2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47675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Tree>
    <p:extLst>
      <p:ext uri="{BB962C8B-B14F-4D97-AF65-F5344CB8AC3E}">
        <p14:creationId xmlns:p14="http://schemas.microsoft.com/office/powerpoint/2010/main" val="39206918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7" name="Oval 16"/>
          <p:cNvSpPr/>
          <p:nvPr/>
        </p:nvSpPr>
        <p:spPr>
          <a:xfrm>
            <a:off x="4824700" y="1360314"/>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9900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9399" y="4026775"/>
            <a:ext cx="3606801" cy="369332"/>
          </a:xfrm>
          <a:prstGeom prst="rect">
            <a:avLst/>
          </a:prstGeom>
          <a:noFill/>
        </p:spPr>
        <p:txBody>
          <a:bodyPr wrap="square" rtlCol="0">
            <a:spAutoFit/>
          </a:bodyPr>
          <a:lstStyle/>
          <a:p>
            <a:r>
              <a:rPr lang="en-US" b="1" dirty="0" smtClean="0">
                <a:solidFill>
                  <a:srgbClr val="FF0000"/>
                </a:solidFill>
              </a:rPr>
              <a:t>21.2 =&gt; 25.3 inches </a:t>
            </a:r>
            <a:r>
              <a:rPr lang="en-US" b="1" dirty="0" smtClean="0">
                <a:solidFill>
                  <a:srgbClr val="0067AC"/>
                </a:solidFill>
              </a:rPr>
              <a:t>(22% increase)</a:t>
            </a:r>
            <a:endParaRPr lang="en-US" b="1" dirty="0">
              <a:solidFill>
                <a:srgbClr val="0067AC"/>
              </a:solidFill>
            </a:endParaRPr>
          </a:p>
        </p:txBody>
      </p:sp>
      <p:sp>
        <p:nvSpPr>
          <p:cNvPr id="7" name="TextBox 6"/>
          <p:cNvSpPr txBox="1"/>
          <p:nvPr/>
        </p:nvSpPr>
        <p:spPr>
          <a:xfrm>
            <a:off x="5058066" y="4026775"/>
            <a:ext cx="3606801" cy="369332"/>
          </a:xfrm>
          <a:prstGeom prst="rect">
            <a:avLst/>
          </a:prstGeom>
          <a:noFill/>
        </p:spPr>
        <p:txBody>
          <a:bodyPr wrap="square" rtlCol="0">
            <a:spAutoFit/>
          </a:bodyPr>
          <a:lstStyle/>
          <a:p>
            <a:r>
              <a:rPr lang="en-US" b="1" dirty="0" smtClean="0">
                <a:solidFill>
                  <a:srgbClr val="FF0000"/>
                </a:solidFill>
              </a:rPr>
              <a:t>12.1 =&gt; 10.5 inches </a:t>
            </a:r>
            <a:r>
              <a:rPr lang="en-US" b="1" dirty="0" smtClean="0">
                <a:solidFill>
                  <a:srgbClr val="843400"/>
                </a:solidFill>
              </a:rPr>
              <a:t>(13% decrease)</a:t>
            </a:r>
            <a:endParaRPr lang="en-US" b="1" dirty="0">
              <a:solidFill>
                <a:srgbClr val="843400"/>
              </a:solidFill>
            </a:endParaRPr>
          </a:p>
        </p:txBody>
      </p:sp>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cxnSp>
        <p:nvCxnSpPr>
          <p:cNvPr id="3" name="Straight Arrow Connector 2"/>
          <p:cNvCxnSpPr/>
          <p:nvPr/>
        </p:nvCxnSpPr>
        <p:spPr>
          <a:xfrm flipH="1">
            <a:off x="4385733" y="4026775"/>
            <a:ext cx="1" cy="700395"/>
          </a:xfrm>
          <a:prstGeom prst="straightConnector1">
            <a:avLst/>
          </a:prstGeom>
          <a:ln w="5715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8676800" y="4017432"/>
            <a:ext cx="1" cy="700395"/>
          </a:xfrm>
          <a:prstGeom prst="straightConnector1">
            <a:avLst/>
          </a:prstGeom>
          <a:ln w="57150" cmpd="sng">
            <a:solidFill>
              <a:srgbClr val="8434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0407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664"/>
            <a:ext cx="8305800" cy="1143000"/>
          </a:xfrm>
        </p:spPr>
        <p:txBody>
          <a:bodyPr>
            <a:normAutofit fontScale="90000"/>
          </a:bodyPr>
          <a:lstStyle/>
          <a:p>
            <a:pPr>
              <a:defRPr/>
            </a:pPr>
            <a:r>
              <a:rPr lang="en-US" sz="3600" dirty="0" smtClean="0"/>
              <a:t>Iowa Agricultural Producers are </a:t>
            </a:r>
            <a:r>
              <a:rPr lang="en-US" dirty="0" smtClean="0"/>
              <a:t>Adapting to Climate Change</a:t>
            </a:r>
            <a:r>
              <a:rPr lang="en-US" sz="3600" dirty="0" smtClean="0"/>
              <a:t>:</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 thereby reducing fuel costs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extLst>
      <p:ext uri="{BB962C8B-B14F-4D97-AF65-F5344CB8AC3E}">
        <p14:creationId xmlns:p14="http://schemas.microsoft.com/office/powerpoint/2010/main" val="96322873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2424716"/>
            <a:ext cx="7561478" cy="2800767"/>
          </a:xfrm>
          <a:prstGeom prst="rect">
            <a:avLst/>
          </a:prstGeom>
          <a:noFill/>
        </p:spPr>
        <p:txBody>
          <a:bodyPr wrap="square" rtlCol="0">
            <a:spAutoFit/>
          </a:bodyPr>
          <a:lstStyle/>
          <a:p>
            <a:pPr algn="ctr"/>
            <a:r>
              <a:rPr lang="en-US" sz="4400" b="1" dirty="0" smtClean="0">
                <a:solidFill>
                  <a:srgbClr val="0067AC"/>
                </a:solidFill>
              </a:rPr>
              <a:t>Avoiding the Unmanageable :</a:t>
            </a:r>
          </a:p>
          <a:p>
            <a:pPr algn="ctr"/>
            <a:endParaRPr lang="en-US" sz="4400" b="1" dirty="0" smtClean="0">
              <a:solidFill>
                <a:srgbClr val="0067AC"/>
              </a:solidFill>
            </a:endParaRPr>
          </a:p>
          <a:p>
            <a:pPr algn="ctr"/>
            <a:r>
              <a:rPr lang="en-US" sz="4400" b="1" dirty="0" smtClean="0">
                <a:solidFill>
                  <a:srgbClr val="0067AC"/>
                </a:solidFill>
              </a:rPr>
              <a:t>Mitigating Impacts of Global Climate Change</a:t>
            </a:r>
            <a:endParaRPr lang="en-US" sz="4400" b="1" dirty="0">
              <a:solidFill>
                <a:srgbClr val="0067AC"/>
              </a:solidFill>
            </a:endParaRPr>
          </a:p>
        </p:txBody>
      </p:sp>
    </p:spTree>
    <p:extLst>
      <p:ext uri="{BB962C8B-B14F-4D97-AF65-F5344CB8AC3E}">
        <p14:creationId xmlns:p14="http://schemas.microsoft.com/office/powerpoint/2010/main" val="204503218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AR4-SREStempProj"/>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113667" name="Text Box 3"/>
          <p:cNvSpPr txBox="1">
            <a:spLocks noChangeArrowheads="1"/>
          </p:cNvSpPr>
          <p:nvPr/>
        </p:nvSpPr>
        <p:spPr bwMode="auto">
          <a:xfrm>
            <a:off x="0" y="6521450"/>
            <a:ext cx="91440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solidFill>
                  <a:srgbClr val="AA0000"/>
                </a:solidFill>
              </a:rPr>
              <a:t>IPCC Fourth Assessment Report Summary for Policy Makers</a:t>
            </a:r>
          </a:p>
        </p:txBody>
      </p:sp>
      <p:cxnSp>
        <p:nvCxnSpPr>
          <p:cNvPr id="113668" name="Straight Connector 11"/>
          <p:cNvCxnSpPr>
            <a:cxnSpLocks noChangeShapeType="1"/>
          </p:cNvCxnSpPr>
          <p:nvPr/>
        </p:nvCxnSpPr>
        <p:spPr bwMode="auto">
          <a:xfrm>
            <a:off x="1371600" y="3886200"/>
            <a:ext cx="4953000" cy="1588"/>
          </a:xfrm>
          <a:prstGeom prst="line">
            <a:avLst/>
          </a:prstGeom>
          <a:noFill/>
          <a:ln w="57150">
            <a:solidFill>
              <a:srgbClr val="708F24"/>
            </a:solidFill>
            <a:round/>
            <a:headEnd/>
            <a:tailEnd/>
          </a:ln>
        </p:spPr>
      </p:cxnSp>
      <p:sp>
        <p:nvSpPr>
          <p:cNvPr id="113669" name="Rectangle 12"/>
          <p:cNvSpPr>
            <a:spLocks noChangeArrowheads="1"/>
          </p:cNvSpPr>
          <p:nvPr/>
        </p:nvSpPr>
        <p:spPr bwMode="auto">
          <a:xfrm>
            <a:off x="4724400" y="4648200"/>
            <a:ext cx="914400" cy="914400"/>
          </a:xfrm>
          <a:prstGeom prst="rect">
            <a:avLst/>
          </a:prstGeom>
          <a:solidFill>
            <a:schemeClr val="bg1"/>
          </a:solidFill>
          <a:ln w="9525">
            <a:noFill/>
            <a:round/>
            <a:headEnd/>
            <a:tailEnd/>
          </a:ln>
        </p:spPr>
        <p:txBody>
          <a:bodyPr>
            <a:prstTxWarp prst="textNoShape">
              <a:avLst/>
            </a:prstTxWarp>
          </a:bodyPr>
          <a:lstStyle/>
          <a:p>
            <a:pPr eaLnBrk="0" hangingPunct="0"/>
            <a:endParaRPr lang="en-US"/>
          </a:p>
        </p:txBody>
      </p:sp>
      <p:sp>
        <p:nvSpPr>
          <p:cNvPr id="113670" name="TextBox 13"/>
          <p:cNvSpPr txBox="1">
            <a:spLocks noChangeArrowheads="1"/>
          </p:cNvSpPr>
          <p:nvPr/>
        </p:nvSpPr>
        <p:spPr bwMode="auto">
          <a:xfrm>
            <a:off x="1600200" y="2590800"/>
            <a:ext cx="3659976" cy="584776"/>
          </a:xfrm>
          <a:prstGeom prst="rect">
            <a:avLst/>
          </a:prstGeom>
          <a:noFill/>
          <a:ln w="9525">
            <a:noFill/>
            <a:miter lim="800000"/>
            <a:headEnd/>
            <a:tailEnd/>
          </a:ln>
        </p:spPr>
        <p:txBody>
          <a:bodyPr wrap="none">
            <a:prstTxWarp prst="textNoShape">
              <a:avLst/>
            </a:prstTxWarp>
            <a:spAutoFit/>
          </a:bodyPr>
          <a:lstStyle/>
          <a:p>
            <a:r>
              <a:rPr lang="en-US" sz="1600" b="1" dirty="0">
                <a:solidFill>
                  <a:srgbClr val="708F24"/>
                </a:solidFill>
              </a:rPr>
              <a:t>Limit to avoid “dangerous anthropogenic </a:t>
            </a:r>
          </a:p>
          <a:p>
            <a:r>
              <a:rPr lang="en-US" sz="1600" b="1" dirty="0">
                <a:solidFill>
                  <a:srgbClr val="708F24"/>
                </a:solidFill>
              </a:rPr>
              <a:t>Interference” with the climate system</a:t>
            </a:r>
          </a:p>
        </p:txBody>
      </p:sp>
      <p:cxnSp>
        <p:nvCxnSpPr>
          <p:cNvPr id="113671" name="Straight Arrow Connector 15"/>
          <p:cNvCxnSpPr>
            <a:cxnSpLocks noChangeShapeType="1"/>
          </p:cNvCxnSpPr>
          <p:nvPr/>
        </p:nvCxnSpPr>
        <p:spPr bwMode="auto">
          <a:xfrm rot="16200000" flipH="1">
            <a:off x="2057400" y="3429000"/>
            <a:ext cx="609600" cy="304800"/>
          </a:xfrm>
          <a:prstGeom prst="straightConnector1">
            <a:avLst/>
          </a:prstGeom>
          <a:noFill/>
          <a:ln w="38100">
            <a:solidFill>
              <a:srgbClr val="708F24"/>
            </a:solidFill>
            <a:round/>
            <a:headEnd/>
            <a:tailEnd type="arrow" w="med" len="med"/>
          </a:ln>
        </p:spPr>
      </p:cxnSp>
      <p:sp>
        <p:nvSpPr>
          <p:cNvPr id="113672" name="Text Box 5"/>
          <p:cNvSpPr txBox="1">
            <a:spLocks noChangeArrowheads="1"/>
          </p:cNvSpPr>
          <p:nvPr/>
        </p:nvSpPr>
        <p:spPr bwMode="auto">
          <a:xfrm>
            <a:off x="2819400" y="533400"/>
            <a:ext cx="2438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B21524"/>
                </a:solidFill>
              </a:rPr>
              <a:t>Energy intensive</a:t>
            </a:r>
          </a:p>
        </p:txBody>
      </p:sp>
      <p:sp>
        <p:nvSpPr>
          <p:cNvPr id="113673" name="Text Box 4"/>
          <p:cNvSpPr txBox="1">
            <a:spLocks noChangeArrowheads="1"/>
          </p:cNvSpPr>
          <p:nvPr/>
        </p:nvSpPr>
        <p:spPr bwMode="auto">
          <a:xfrm>
            <a:off x="2819400" y="838200"/>
            <a:ext cx="32766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8000"/>
                </a:solidFill>
              </a:rPr>
              <a:t>Balanced fuel sources</a:t>
            </a:r>
          </a:p>
        </p:txBody>
      </p:sp>
      <p:sp>
        <p:nvSpPr>
          <p:cNvPr id="113674" name="Text Box 6"/>
          <p:cNvSpPr txBox="1">
            <a:spLocks noChangeArrowheads="1"/>
          </p:cNvSpPr>
          <p:nvPr/>
        </p:nvSpPr>
        <p:spPr bwMode="auto">
          <a:xfrm>
            <a:off x="2819400" y="1066800"/>
            <a:ext cx="3200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0090"/>
                </a:solidFill>
              </a:rPr>
              <a:t>More environmentally friendly</a:t>
            </a:r>
          </a:p>
        </p:txBody>
      </p:sp>
      <p:cxnSp>
        <p:nvCxnSpPr>
          <p:cNvPr id="113675" name="Straight Arrow Connector 14"/>
          <p:cNvCxnSpPr>
            <a:cxnSpLocks noChangeShapeType="1"/>
          </p:cNvCxnSpPr>
          <p:nvPr/>
        </p:nvCxnSpPr>
        <p:spPr bwMode="auto">
          <a:xfrm rot="5400000">
            <a:off x="877888" y="4533900"/>
            <a:ext cx="1293812" cy="1588"/>
          </a:xfrm>
          <a:prstGeom prst="straightConnector1">
            <a:avLst/>
          </a:prstGeom>
          <a:noFill/>
          <a:ln w="57150">
            <a:solidFill>
              <a:srgbClr val="B21524"/>
            </a:solidFill>
            <a:round/>
            <a:headEnd type="arrow" w="med" len="med"/>
            <a:tailEnd type="arrow" w="med" len="med"/>
          </a:ln>
        </p:spPr>
      </p:cxnSp>
      <p:sp>
        <p:nvSpPr>
          <p:cNvPr id="113676" name="TextBox 21"/>
          <p:cNvSpPr txBox="1">
            <a:spLocks noChangeArrowheads="1"/>
          </p:cNvSpPr>
          <p:nvPr/>
        </p:nvSpPr>
        <p:spPr bwMode="auto">
          <a:xfrm>
            <a:off x="1600200" y="4267200"/>
            <a:ext cx="1422400" cy="461963"/>
          </a:xfrm>
          <a:prstGeom prst="rect">
            <a:avLst/>
          </a:prstGeom>
          <a:noFill/>
          <a:ln w="9525">
            <a:noFill/>
            <a:miter lim="800000"/>
            <a:headEnd/>
            <a:tailEnd/>
          </a:ln>
        </p:spPr>
        <p:txBody>
          <a:bodyPr wrap="none">
            <a:prstTxWarp prst="textNoShape">
              <a:avLst/>
            </a:prstTxWarp>
            <a:spAutoFit/>
          </a:bodyPr>
          <a:lstStyle/>
          <a:p>
            <a:r>
              <a:rPr lang="en-US" b="1">
                <a:solidFill>
                  <a:srgbClr val="B21524"/>
                </a:solidFill>
              </a:rPr>
              <a:t>2</a:t>
            </a:r>
            <a:r>
              <a:rPr lang="en-US" b="1" baseline="30000">
                <a:solidFill>
                  <a:srgbClr val="B21524"/>
                </a:solidFill>
              </a:rPr>
              <a:t>o</a:t>
            </a:r>
            <a:r>
              <a:rPr lang="en-US" b="1">
                <a:solidFill>
                  <a:srgbClr val="B21524"/>
                </a:solidFill>
              </a:rPr>
              <a:t>C limit</a:t>
            </a:r>
          </a:p>
        </p:txBody>
      </p:sp>
    </p:spTree>
    <p:extLst>
      <p:ext uri="{BB962C8B-B14F-4D97-AF65-F5344CB8AC3E}">
        <p14:creationId xmlns:p14="http://schemas.microsoft.com/office/powerpoint/2010/main" val="5114647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6017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extLst>
      <p:ext uri="{BB962C8B-B14F-4D97-AF65-F5344CB8AC3E}">
        <p14:creationId xmlns:p14="http://schemas.microsoft.com/office/powerpoint/2010/main" val="1211435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105569" y="22225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49"/>
            <a:ext cx="2667000" cy="1323975"/>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a:stCxn id="109575" idx="2"/>
          </p:cNvCxnSpPr>
          <p:nvPr/>
        </p:nvCxnSpPr>
        <p:spPr bwMode="auto">
          <a:xfrm rot="16200000" flipH="1">
            <a:off x="4833936" y="4268787"/>
            <a:ext cx="1343026" cy="571499"/>
          </a:xfrm>
          <a:prstGeom prst="straightConnector1">
            <a:avLst/>
          </a:prstGeom>
          <a:noFill/>
          <a:ln w="28575">
            <a:solidFill>
              <a:srgbClr val="FF0000"/>
            </a:solidFill>
            <a:round/>
            <a:headEnd/>
            <a:tailEnd type="arrow" w="med" len="med"/>
          </a:ln>
        </p:spPr>
      </p:cxnSp>
      <p:cxnSp>
        <p:nvCxnSpPr>
          <p:cNvPr id="10" name="Straight Arrow Connector 9"/>
          <p:cNvCxnSpPr/>
          <p:nvPr/>
        </p:nvCxnSpPr>
        <p:spPr>
          <a:xfrm rot="16200000" flipH="1">
            <a:off x="3884421" y="4704035"/>
            <a:ext cx="395833" cy="1606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79683" y="4340225"/>
            <a:ext cx="444653" cy="246221"/>
          </a:xfrm>
          <a:prstGeom prst="rect">
            <a:avLst/>
          </a:prstGeom>
          <a:noFill/>
        </p:spPr>
        <p:txBody>
          <a:bodyPr wrap="square" rtlCol="0">
            <a:spAutoFit/>
          </a:bodyPr>
          <a:lstStyle/>
          <a:p>
            <a:r>
              <a:rPr lang="en-US" sz="1000" dirty="0" smtClean="0"/>
              <a:t>2008</a:t>
            </a:r>
            <a:endParaRPr lang="en-US" sz="1000" dirty="0"/>
          </a:p>
        </p:txBody>
      </p:sp>
      <p:sp>
        <p:nvSpPr>
          <p:cNvPr id="12" name="Oval 11"/>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291011" y="4584700"/>
            <a:ext cx="444653" cy="246221"/>
          </a:xfrm>
          <a:prstGeom prst="rect">
            <a:avLst/>
          </a:prstGeom>
          <a:noFill/>
        </p:spPr>
        <p:txBody>
          <a:bodyPr wrap="square" rtlCol="0">
            <a:spAutoFit/>
          </a:bodyPr>
          <a:lstStyle/>
          <a:p>
            <a:r>
              <a:rPr lang="en-US" sz="1000" dirty="0" smtClean="0"/>
              <a:t>2009</a:t>
            </a:r>
            <a:endParaRPr lang="en-US" sz="1000" dirty="0"/>
          </a:p>
        </p:txBody>
      </p:sp>
      <p:cxnSp>
        <p:nvCxnSpPr>
          <p:cNvPr id="14" name="Straight Arrow Connector 13"/>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352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105569" y="22225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49"/>
            <a:ext cx="2667000" cy="1323975"/>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a:stCxn id="109575" idx="2"/>
          </p:cNvCxnSpPr>
          <p:nvPr/>
        </p:nvCxnSpPr>
        <p:spPr bwMode="auto">
          <a:xfrm rot="16200000" flipH="1">
            <a:off x="4833936" y="4268787"/>
            <a:ext cx="1343026" cy="571499"/>
          </a:xfrm>
          <a:prstGeom prst="straightConnector1">
            <a:avLst/>
          </a:prstGeom>
          <a:noFill/>
          <a:ln w="28575">
            <a:solidFill>
              <a:srgbClr val="FF0000"/>
            </a:solidFill>
            <a:round/>
            <a:headEnd/>
            <a:tailEnd type="arrow" w="med" len="med"/>
          </a:ln>
        </p:spPr>
      </p:cxnSp>
      <p:cxnSp>
        <p:nvCxnSpPr>
          <p:cNvPr id="10" name="Straight Arrow Connector 9"/>
          <p:cNvCxnSpPr/>
          <p:nvPr/>
        </p:nvCxnSpPr>
        <p:spPr>
          <a:xfrm rot="16200000" flipH="1">
            <a:off x="3884421" y="4704035"/>
            <a:ext cx="395833" cy="1606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79683" y="4340225"/>
            <a:ext cx="444653" cy="246221"/>
          </a:xfrm>
          <a:prstGeom prst="rect">
            <a:avLst/>
          </a:prstGeom>
          <a:noFill/>
        </p:spPr>
        <p:txBody>
          <a:bodyPr wrap="square" rtlCol="0">
            <a:spAutoFit/>
          </a:bodyPr>
          <a:lstStyle/>
          <a:p>
            <a:r>
              <a:rPr lang="en-US" sz="1000" dirty="0" smtClean="0"/>
              <a:t>2008</a:t>
            </a:r>
            <a:endParaRPr lang="en-US" sz="1000" dirty="0"/>
          </a:p>
        </p:txBody>
      </p:sp>
      <p:sp>
        <p:nvSpPr>
          <p:cNvPr id="12" name="Oval 11"/>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291011" y="4584700"/>
            <a:ext cx="444653" cy="246221"/>
          </a:xfrm>
          <a:prstGeom prst="rect">
            <a:avLst/>
          </a:prstGeom>
          <a:noFill/>
        </p:spPr>
        <p:txBody>
          <a:bodyPr wrap="square" rtlCol="0">
            <a:spAutoFit/>
          </a:bodyPr>
          <a:lstStyle/>
          <a:p>
            <a:r>
              <a:rPr lang="en-US" sz="1000" dirty="0" smtClean="0"/>
              <a:t>2009</a:t>
            </a:r>
            <a:endParaRPr lang="en-US" sz="1000" dirty="0"/>
          </a:p>
        </p:txBody>
      </p:sp>
      <p:cxnSp>
        <p:nvCxnSpPr>
          <p:cNvPr id="14" name="Straight Arrow Connector 13"/>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096000" y="4200464"/>
            <a:ext cx="2658533" cy="1077218"/>
          </a:xfrm>
          <a:prstGeom prst="rect">
            <a:avLst/>
          </a:prstGeom>
          <a:solidFill>
            <a:schemeClr val="bg1"/>
          </a:solidFill>
          <a:ln>
            <a:solidFill>
              <a:srgbClr val="BC0000"/>
            </a:solidFill>
          </a:ln>
        </p:spPr>
        <p:txBody>
          <a:bodyPr wrap="square" rtlCol="0">
            <a:spAutoFit/>
          </a:bodyPr>
          <a:lstStyle/>
          <a:p>
            <a:r>
              <a:rPr lang="en-US" sz="1600" b="1" dirty="0" smtClean="0">
                <a:solidFill>
                  <a:srgbClr val="708F24"/>
                </a:solidFill>
              </a:rPr>
              <a:t>Carbon reductions needed will be </a:t>
            </a:r>
            <a:r>
              <a:rPr lang="en-US" sz="1600" b="1" dirty="0" smtClean="0">
                <a:solidFill>
                  <a:srgbClr val="BC0000"/>
                </a:solidFill>
              </a:rPr>
              <a:t>90 times </a:t>
            </a:r>
            <a:r>
              <a:rPr lang="en-US" sz="1600" b="1" dirty="0" smtClean="0">
                <a:solidFill>
                  <a:srgbClr val="708F24"/>
                </a:solidFill>
              </a:rPr>
              <a:t>as large </a:t>
            </a:r>
          </a:p>
          <a:p>
            <a:r>
              <a:rPr lang="en-US" sz="1600" b="1" dirty="0" smtClean="0">
                <a:solidFill>
                  <a:srgbClr val="708F24"/>
                </a:solidFill>
              </a:rPr>
              <a:t>as the impact of the 2009 recession</a:t>
            </a:r>
            <a:endParaRPr lang="en-US" sz="1600" b="1" dirty="0">
              <a:solidFill>
                <a:srgbClr val="708F24"/>
              </a:solidFill>
            </a:endParaRPr>
          </a:p>
        </p:txBody>
      </p:sp>
    </p:spTree>
    <p:extLst>
      <p:ext uri="{BB962C8B-B14F-4D97-AF65-F5344CB8AC3E}">
        <p14:creationId xmlns:p14="http://schemas.microsoft.com/office/powerpoint/2010/main" val="39956409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068028"/>
            <a:ext cx="9144000" cy="712019"/>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2059085"/>
            <a:ext cx="8377430" cy="4416448"/>
          </a:xfrm>
        </p:spPr>
        <p:txBody>
          <a:bodyPr>
            <a:normAutofit/>
          </a:bodyPr>
          <a:lstStyle/>
          <a:p>
            <a:pPr>
              <a:buFont typeface="Wingdings" pitchFamily="-112" charset="2"/>
              <a:buChar char=""/>
              <a:defRPr/>
            </a:pPr>
            <a:r>
              <a:rPr lang="en-US" sz="2000" dirty="0" smtClean="0">
                <a:solidFill>
                  <a:srgbClr val="708F24"/>
                </a:solidFill>
              </a:rPr>
              <a:t>Global temperature trends of the 20C cannot be explained on the basis of natural variation alone</a:t>
            </a:r>
          </a:p>
          <a:p>
            <a:pPr>
              <a:buFont typeface="Wingdings" pitchFamily="-112" charset="2"/>
              <a:buChar char=""/>
              <a:defRPr/>
            </a:pPr>
            <a:r>
              <a:rPr lang="en-US" sz="2000" dirty="0" smtClean="0">
                <a:solidFill>
                  <a:srgbClr val="708F24"/>
                </a:solidFill>
              </a:rPr>
              <a:t>Only when the influences of greenhouse gases and sulfate aerosols are included can the trends be explained</a:t>
            </a:r>
          </a:p>
          <a:p>
            <a:pPr>
              <a:buFont typeface="Wingdings" pitchFamily="-112" charset="2"/>
              <a:buChar char=""/>
              <a:defRPr/>
            </a:pPr>
            <a:r>
              <a:rPr lang="en-US" sz="2000" dirty="0" smtClean="0">
                <a:solidFill>
                  <a:srgbClr val="708F24"/>
                </a:solidFill>
              </a:rPr>
              <a:t>Models that explain these trends, when projected into the future, indicate a 1.5-6.5</a:t>
            </a:r>
            <a:r>
              <a:rPr lang="en-US" sz="2000" baseline="30000" dirty="0" smtClean="0">
                <a:solidFill>
                  <a:srgbClr val="708F24"/>
                </a:solidFill>
              </a:rPr>
              <a:t>o</a:t>
            </a:r>
            <a:r>
              <a:rPr lang="en-US" sz="2000" dirty="0" smtClean="0">
                <a:solidFill>
                  <a:srgbClr val="708F24"/>
                </a:solidFill>
              </a:rPr>
              <a:t>C warming over the 21C</a:t>
            </a:r>
          </a:p>
          <a:p>
            <a:pPr>
              <a:buFont typeface="Wingdings" pitchFamily="-112" charset="2"/>
              <a:buChar char=""/>
              <a:defRPr/>
            </a:pPr>
            <a:r>
              <a:rPr lang="en-US" sz="2000" b="1" dirty="0" smtClean="0">
                <a:solidFill>
                  <a:srgbClr val="708F24"/>
                </a:solidFill>
              </a:rPr>
              <a:t>Iowa farmers and cities already are paying to cope with climate change </a:t>
            </a:r>
          </a:p>
          <a:p>
            <a:pPr>
              <a:buFont typeface="Wingdings" pitchFamily="-112" charset="2"/>
              <a:buChar char=""/>
              <a:defRPr/>
            </a:pPr>
            <a:r>
              <a:rPr lang="en-US" sz="2000" dirty="0" smtClean="0">
                <a:solidFill>
                  <a:srgbClr val="708F24"/>
                </a:solidFill>
              </a:rPr>
              <a:t>Substantial adverse consequences to food production, fresh-water supplies, and sustainability will occur for temperature increases above 2</a:t>
            </a:r>
            <a:r>
              <a:rPr lang="en-US" sz="2000" baseline="30000" dirty="0" smtClean="0">
                <a:solidFill>
                  <a:srgbClr val="708F24"/>
                </a:solidFill>
              </a:rPr>
              <a:t>o</a:t>
            </a:r>
            <a:r>
              <a:rPr lang="en-US" sz="2000" dirty="0" smtClean="0">
                <a:solidFill>
                  <a:srgbClr val="708F24"/>
                </a:solidFill>
              </a:rPr>
              <a:t>C</a:t>
            </a:r>
          </a:p>
          <a:p>
            <a:pPr>
              <a:buFont typeface="Wingdings" pitchFamily="-112" charset="2"/>
              <a:buChar char=""/>
              <a:defRPr/>
            </a:pPr>
            <a:r>
              <a:rPr lang="en-US" sz="2000" b="1" dirty="0" smtClean="0">
                <a:solidFill>
                  <a:srgbClr val="708F24"/>
                </a:solidFill>
              </a:rPr>
              <a:t>The major challenge to our global society is to figure out how to reduce our global dependence on carbon-emitting fuels </a:t>
            </a:r>
          </a:p>
          <a:p>
            <a:pPr>
              <a:buFont typeface="Wingdings" pitchFamily="-112" charset="2"/>
              <a:buChar char=""/>
              <a:defRPr/>
            </a:pPr>
            <a:endParaRPr lang="en-US" sz="2800" dirty="0"/>
          </a:p>
        </p:txBody>
      </p:sp>
    </p:spTree>
    <p:extLst>
      <p:ext uri="{BB962C8B-B14F-4D97-AF65-F5344CB8AC3E}">
        <p14:creationId xmlns:p14="http://schemas.microsoft.com/office/powerpoint/2010/main" val="332878425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a:t>
            </a:r>
            <a:endParaRPr lang="en-US" dirty="0"/>
          </a:p>
        </p:txBody>
      </p:sp>
      <p:sp>
        <p:nvSpPr>
          <p:cNvPr id="3" name="Content Placeholder 2"/>
          <p:cNvSpPr>
            <a:spLocks noGrp="1"/>
          </p:cNvSpPr>
          <p:nvPr>
            <p:ph idx="1"/>
          </p:nvPr>
        </p:nvSpPr>
        <p:spPr>
          <a:xfrm>
            <a:off x="457200" y="2151062"/>
            <a:ext cx="8229600" cy="4330699"/>
          </a:xfrm>
        </p:spPr>
        <p:txBody>
          <a:bodyPr>
            <a:normAutofit/>
          </a:bodyPr>
          <a:lstStyle/>
          <a:p>
            <a:endParaRPr lang="en-US" dirty="0" smtClean="0"/>
          </a:p>
          <a:p>
            <a:pPr algn="ctr"/>
            <a:r>
              <a:rPr lang="en-US" sz="2400" b="1" dirty="0" smtClean="0">
                <a:solidFill>
                  <a:srgbClr val="708F24"/>
                </a:solidFill>
              </a:rPr>
              <a:t>Climate Science Program</a:t>
            </a:r>
          </a:p>
          <a:p>
            <a:pPr algn="ctr"/>
            <a:r>
              <a:rPr lang="en-US" sz="2400" b="1" dirty="0" smtClean="0">
                <a:solidFill>
                  <a:srgbClr val="708F24"/>
                </a:solidFill>
              </a:rPr>
              <a:t>Iowa State University</a:t>
            </a:r>
          </a:p>
          <a:p>
            <a:pPr algn="ctr"/>
            <a:r>
              <a:rPr lang="en-US" sz="2000" dirty="0" smtClean="0">
                <a:hlinkClick r:id="rId2"/>
              </a:rPr>
              <a:t>http://climate.engineering.iastate.edu/</a:t>
            </a:r>
            <a:endParaRPr lang="en-US" sz="2000" dirty="0" smtClean="0"/>
          </a:p>
          <a:p>
            <a:pPr algn="ctr"/>
            <a:r>
              <a:rPr lang="en-US" sz="2000" dirty="0" err="1" smtClean="0">
                <a:solidFill>
                  <a:srgbClr val="FF0000"/>
                </a:solidFill>
              </a:rPr>
              <a:t>gstakle@iastate.edu</a:t>
            </a:r>
            <a:endParaRPr lang="en-US" sz="2000" dirty="0" smtClean="0">
              <a:solidFill>
                <a:srgbClr val="FF0000"/>
              </a:solidFill>
            </a:endParaRPr>
          </a:p>
          <a:p>
            <a:pPr algn="ctr"/>
            <a:endParaRPr lang="en-US" sz="2400" b="1" dirty="0" smtClean="0">
              <a:solidFill>
                <a:srgbClr val="708F24"/>
              </a:solidFill>
            </a:endParaRPr>
          </a:p>
          <a:p>
            <a:pPr algn="ctr"/>
            <a:r>
              <a:rPr lang="en-US" sz="2400" b="1" dirty="0" smtClean="0">
                <a:solidFill>
                  <a:srgbClr val="708F24"/>
                </a:solidFill>
              </a:rPr>
              <a:t>Iowa Flood Center</a:t>
            </a:r>
          </a:p>
          <a:p>
            <a:pPr algn="ctr"/>
            <a:r>
              <a:rPr lang="en-US" sz="2400" b="1" dirty="0" smtClean="0">
                <a:solidFill>
                  <a:srgbClr val="708F24"/>
                </a:solidFill>
              </a:rPr>
              <a:t>University of Iowa</a:t>
            </a:r>
          </a:p>
          <a:p>
            <a:pPr algn="ctr"/>
            <a:r>
              <a:rPr lang="en-US" sz="2000" dirty="0" smtClean="0">
                <a:hlinkClick r:id="rId3"/>
              </a:rPr>
              <a:t>http://www.iowafloodcenter.org/</a:t>
            </a:r>
            <a:endParaRPr lang="en-US" sz="2000" dirty="0" smtClean="0"/>
          </a:p>
          <a:p>
            <a:pPr algn="ctr"/>
            <a:r>
              <a:rPr lang="en-US" sz="2000" dirty="0" err="1" smtClean="0">
                <a:solidFill>
                  <a:srgbClr val="FF0000"/>
                </a:solidFill>
                <a:latin typeface="Geneva"/>
                <a:ea typeface="Geneva"/>
                <a:cs typeface="Geneva"/>
              </a:rPr>
              <a:t>witold-krajewski@uiowa.edu</a:t>
            </a:r>
            <a:endParaRPr lang="en-US" sz="2000" dirty="0" smtClean="0">
              <a:solidFill>
                <a:srgbClr val="FF0000"/>
              </a:solidFill>
            </a:endParaRPr>
          </a:p>
          <a:p>
            <a:endParaRPr lang="en-US" dirty="0"/>
          </a:p>
        </p:txBody>
      </p:sp>
    </p:spTree>
    <p:extLst>
      <p:ext uri="{BB962C8B-B14F-4D97-AF65-F5344CB8AC3E}">
        <p14:creationId xmlns:p14="http://schemas.microsoft.com/office/powerpoint/2010/main" val="596109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TotalTime>
  <Words>1503</Words>
  <Application>Microsoft Macintosh PowerPoint</Application>
  <PresentationFormat>On-screen Show (4:3)</PresentationFormat>
  <Paragraphs>257</Paragraphs>
  <Slides>52</Slides>
  <Notes>17</Notes>
  <HiddenSlides>0</HiddenSlides>
  <MMClips>0</MMClips>
  <ScaleCrop>false</ScaleCrop>
  <HeadingPairs>
    <vt:vector size="6" baseType="variant">
      <vt:variant>
        <vt:lpstr>Theme</vt:lpstr>
      </vt:variant>
      <vt:variant>
        <vt:i4>1</vt:i4>
      </vt:variant>
      <vt:variant>
        <vt:lpstr>Links</vt:lpstr>
      </vt:variant>
      <vt:variant>
        <vt:i4>4</vt:i4>
      </vt:variant>
      <vt:variant>
        <vt:lpstr>Slide Titles</vt:lpstr>
      </vt:variant>
      <vt:variant>
        <vt:i4>52</vt:i4>
      </vt:variant>
    </vt:vector>
  </HeadingPairs>
  <TitlesOfParts>
    <vt:vector size="57" baseType="lpstr">
      <vt:lpstr>Office Theme</vt:lpstr>
      <vt:lpstr>???</vt:lpstr>
      <vt:lpstr>???</vt:lpstr>
      <vt:lpstr>???</vt:lpstr>
      <vt:lpstr>???</vt:lpstr>
      <vt:lpstr>Responding to Climate Change: Avoiding the Unmanageable, Managing the Unavoidable </vt:lpstr>
      <vt:lpstr>Outline</vt:lpstr>
      <vt:lpstr> Climate change is one of the most important issues facing humanity </vt:lpstr>
      <vt:lpstr>PowerPoint Presentation</vt:lpstr>
      <vt:lpstr>Temperature Changes are Not  Uniform Around the Globe</vt:lpstr>
      <vt:lpstr>Conditions today are unusual in the context of the last 2,000 years …</vt:lpstr>
      <vt:lpstr>Why does the Earth warm? 1. Natural causes</vt:lpstr>
      <vt:lpstr>Why does the Earth warm? 2. Human causes</vt:lpstr>
      <vt:lpstr>PowerPoint Presentation</vt:lpstr>
      <vt:lpstr>PowerPoint Presentation</vt:lpstr>
      <vt:lpstr>PowerPoint Presentation</vt:lpstr>
      <vt:lpstr>PowerPoint Presentation</vt:lpstr>
      <vt:lpstr>PowerPoint Presentation</vt:lpstr>
      <vt:lpstr>We have Moved Outside the Range of Historical Variation</vt:lpstr>
      <vt:lpstr>PowerPoint Presentation</vt:lpstr>
      <vt:lpstr>PowerPoint Presentation</vt:lpstr>
      <vt:lpstr>PowerPoint Presentation</vt:lpstr>
      <vt:lpstr>PowerPoint Presentation</vt:lpstr>
      <vt:lpstr>PowerPoint Presentation</vt:lpstr>
      <vt:lpstr>Projected Change in Precipitation: 2081-2099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Iowa Agricultural Producers are Adapting to Climate Change:</vt:lpstr>
      <vt:lpstr>PowerPoint Presentation</vt:lpstr>
      <vt:lpstr>PowerPoint Presentation</vt:lpstr>
      <vt:lpstr>PowerPoint Presentation</vt:lpstr>
      <vt:lpstr>Long-Term Stabilization Profiles</vt:lpstr>
      <vt:lpstr>Long-Term Stabilization Profiles</vt:lpstr>
      <vt:lpstr>Long-Term Stabilization Profiles</vt:lpstr>
      <vt:lpstr>Summary</vt:lpstr>
      <vt:lpstr>For More Information:</vt:lpstr>
    </vt:vector>
  </TitlesOfParts>
  <Company>Iowa State University - ECM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85</cp:revision>
  <dcterms:created xsi:type="dcterms:W3CDTF">2011-01-26T00:22:31Z</dcterms:created>
  <dcterms:modified xsi:type="dcterms:W3CDTF">2012-02-10T14:24:00Z</dcterms:modified>
</cp:coreProperties>
</file>